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6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1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C639B-4316-4F3A-BE89-413D417FC564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3E5C1-3B4E-46F8-9E5D-1DCCEEB66F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9161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C639B-4316-4F3A-BE89-413D417FC564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3E5C1-3B4E-46F8-9E5D-1DCCEEB66F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585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C639B-4316-4F3A-BE89-413D417FC564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3E5C1-3B4E-46F8-9E5D-1DCCEEB66F58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776427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C639B-4316-4F3A-BE89-413D417FC564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3E5C1-3B4E-46F8-9E5D-1DCCEEB66F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2372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C639B-4316-4F3A-BE89-413D417FC564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3E5C1-3B4E-46F8-9E5D-1DCCEEB66F58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154220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C639B-4316-4F3A-BE89-413D417FC564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3E5C1-3B4E-46F8-9E5D-1DCCEEB66F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4825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C639B-4316-4F3A-BE89-413D417FC564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3E5C1-3B4E-46F8-9E5D-1DCCEEB66F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9052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C639B-4316-4F3A-BE89-413D417FC564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3E5C1-3B4E-46F8-9E5D-1DCCEEB66F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08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C639B-4316-4F3A-BE89-413D417FC564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3E5C1-3B4E-46F8-9E5D-1DCCEEB66F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82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C639B-4316-4F3A-BE89-413D417FC564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3E5C1-3B4E-46F8-9E5D-1DCCEEB66F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521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C639B-4316-4F3A-BE89-413D417FC564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3E5C1-3B4E-46F8-9E5D-1DCCEEB66F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104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C639B-4316-4F3A-BE89-413D417FC564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3E5C1-3B4E-46F8-9E5D-1DCCEEB66F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008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C639B-4316-4F3A-BE89-413D417FC564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3E5C1-3B4E-46F8-9E5D-1DCCEEB66F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448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C639B-4316-4F3A-BE89-413D417FC564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3E5C1-3B4E-46F8-9E5D-1DCCEEB66F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056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C639B-4316-4F3A-BE89-413D417FC564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3E5C1-3B4E-46F8-9E5D-1DCCEEB66F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478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C639B-4316-4F3A-BE89-413D417FC564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3E5C1-3B4E-46F8-9E5D-1DCCEEB66F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756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AC639B-4316-4F3A-BE89-413D417FC564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CF3E5C1-3B4E-46F8-9E5D-1DCCEEB66F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551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3" Type="http://schemas.openxmlformats.org/officeDocument/2006/relationships/slide" Target="slide8.xml"/><Relationship Id="rId7" Type="http://schemas.openxmlformats.org/officeDocument/2006/relationships/slide" Target="slide1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slide" Target="slide10.xml"/><Relationship Id="rId5" Type="http://schemas.openxmlformats.org/officeDocument/2006/relationships/slide" Target="slide7.xml"/><Relationship Id="rId4" Type="http://schemas.openxmlformats.org/officeDocument/2006/relationships/slide" Target="slide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35617" y="823384"/>
            <a:ext cx="7766936" cy="1646302"/>
          </a:xfrm>
        </p:spPr>
        <p:txBody>
          <a:bodyPr/>
          <a:lstStyle/>
          <a:p>
            <a:pPr algn="ctr"/>
            <a:r>
              <a:rPr lang="en-US" sz="3600" b="1" dirty="0">
                <a:solidFill>
                  <a:schemeClr val="tx1"/>
                </a:solidFill>
              </a:rPr>
              <a:t>Plainedge Public Schools</a:t>
            </a:r>
            <a:br>
              <a:rPr lang="en-US" sz="3600" b="1" dirty="0">
                <a:solidFill>
                  <a:schemeClr val="tx1"/>
                </a:solidFill>
              </a:rPr>
            </a:br>
            <a:r>
              <a:rPr lang="en-US" sz="3600" b="1" dirty="0" smtClean="0">
                <a:solidFill>
                  <a:schemeClr val="tx1"/>
                </a:solidFill>
              </a:rPr>
              <a:t>2025-2026 </a:t>
            </a:r>
            <a:r>
              <a:rPr lang="en-US" sz="3600" b="1" dirty="0">
                <a:solidFill>
                  <a:schemeClr val="tx1"/>
                </a:solidFill>
              </a:rPr>
              <a:t>Budget Presentation</a:t>
            </a:r>
            <a:br>
              <a:rPr lang="en-US" sz="3600" b="1" dirty="0">
                <a:solidFill>
                  <a:schemeClr val="tx1"/>
                </a:solidFill>
              </a:rPr>
            </a:b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6941" y="2088683"/>
            <a:ext cx="9275233" cy="4483567"/>
          </a:xfrm>
        </p:spPr>
        <p:txBody>
          <a:bodyPr>
            <a:normAutofit lnSpcReduction="10000"/>
          </a:bodyPr>
          <a:lstStyle/>
          <a:p>
            <a:pPr algn="ctr"/>
            <a:endParaRPr lang="en-US" sz="3200" dirty="0">
              <a:solidFill>
                <a:schemeClr val="tx1">
                  <a:lumMod val="60000"/>
                  <a:lumOff val="40000"/>
                </a:schemeClr>
              </a:solidFill>
            </a:endParaRPr>
          </a:p>
          <a:p>
            <a:pPr algn="ctr"/>
            <a:r>
              <a:rPr lang="en-US" sz="3200" dirty="0">
                <a:solidFill>
                  <a:schemeClr val="tx1"/>
                </a:solidFill>
              </a:rPr>
              <a:t>Board of Education Budget</a:t>
            </a:r>
          </a:p>
          <a:p>
            <a:pPr algn="ctr"/>
            <a:endParaRPr lang="en-US" sz="3200" dirty="0">
              <a:solidFill>
                <a:schemeClr val="tx1">
                  <a:lumMod val="60000"/>
                  <a:lumOff val="40000"/>
                </a:schemeClr>
              </a:solidFill>
            </a:endParaRPr>
          </a:p>
          <a:p>
            <a:pPr algn="ctr"/>
            <a:endParaRPr lang="en-US" sz="3200" dirty="0">
              <a:solidFill>
                <a:schemeClr val="tx1">
                  <a:lumMod val="60000"/>
                  <a:lumOff val="40000"/>
                </a:schemeClr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r>
              <a:rPr lang="en-US" b="1" dirty="0">
                <a:solidFill>
                  <a:schemeClr val="tx1"/>
                </a:solidFill>
              </a:rPr>
              <a:t>Presentation to the Board of Education</a:t>
            </a: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en-US" dirty="0">
                <a:solidFill>
                  <a:schemeClr val="tx1"/>
                </a:solidFill>
              </a:rPr>
              <a:t>Peter Porrazzo, Assistant Superintendent for Business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January </a:t>
            </a:r>
            <a:r>
              <a:rPr lang="en-US" dirty="0" smtClean="0">
                <a:solidFill>
                  <a:schemeClr val="tx1"/>
                </a:solidFill>
              </a:rPr>
              <a:t>16, 2025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sz="3200" dirty="0">
              <a:solidFill>
                <a:schemeClr val="tx1">
                  <a:lumMod val="60000"/>
                  <a:lumOff val="40000"/>
                </a:schemeClr>
              </a:solidFill>
            </a:endParaRPr>
          </a:p>
          <a:p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2328247" y="5600700"/>
            <a:ext cx="5781675" cy="1905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2" descr="http://jupiter.plainedgeschools.org/district/uploads/images/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5448300"/>
            <a:ext cx="1447800" cy="124510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407698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2234" y="514350"/>
            <a:ext cx="8596668" cy="1320800"/>
          </a:xfrm>
        </p:spPr>
        <p:txBody>
          <a:bodyPr/>
          <a:lstStyle/>
          <a:p>
            <a:r>
              <a:rPr lang="en-US" dirty="0"/>
              <a:t>Board of Education Codes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4484" y="1922464"/>
            <a:ext cx="8596668" cy="3880773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sz="2800" dirty="0"/>
              <a:t>District Meeting Advertising</a:t>
            </a:r>
          </a:p>
          <a:p>
            <a:pPr lvl="1"/>
            <a:r>
              <a:rPr lang="en-US" sz="2400" dirty="0">
                <a:solidFill>
                  <a:schemeClr val="bg2">
                    <a:lumMod val="50000"/>
                  </a:schemeClr>
                </a:solidFill>
              </a:rPr>
              <a:t>Required postings in Massapequa Post and Massapequa Observer and Newsday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2" descr="http://jupiter.plainedgeschools.org/district/uploads/images/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2559" y="5512054"/>
            <a:ext cx="1447800" cy="124510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</p:pic>
      <p:sp>
        <p:nvSpPr>
          <p:cNvPr id="5" name="Flowchart: Connector 4">
            <a:hlinkClick r:id="rId3" action="ppaction://hlinksldjump"/>
          </p:cNvPr>
          <p:cNvSpPr/>
          <p:nvPr/>
        </p:nvSpPr>
        <p:spPr>
          <a:xfrm>
            <a:off x="542147" y="1669800"/>
            <a:ext cx="259106" cy="252664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989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25084" y="457200"/>
            <a:ext cx="8596668" cy="1320800"/>
          </a:xfrm>
        </p:spPr>
        <p:txBody>
          <a:bodyPr/>
          <a:lstStyle/>
          <a:p>
            <a:r>
              <a:rPr lang="en-US" dirty="0"/>
              <a:t>Board of Education Codes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2584" y="1778000"/>
            <a:ext cx="8596668" cy="3880773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sz="2800" dirty="0"/>
              <a:t>District Meeting BOCES</a:t>
            </a:r>
          </a:p>
          <a:p>
            <a:pPr lvl="1"/>
            <a:r>
              <a:rPr lang="en-US" sz="2400" dirty="0">
                <a:solidFill>
                  <a:schemeClr val="bg2">
                    <a:lumMod val="50000"/>
                  </a:schemeClr>
                </a:solidFill>
              </a:rPr>
              <a:t>BOLD Election System &amp; </a:t>
            </a:r>
            <a:r>
              <a:rPr lang="en-US" sz="2400" dirty="0" err="1">
                <a:solidFill>
                  <a:schemeClr val="bg2">
                    <a:lumMod val="50000"/>
                  </a:schemeClr>
                </a:solidFill>
              </a:rPr>
              <a:t>BoardDocs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</a:rPr>
              <a:t> Board Management System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2" descr="http://jupiter.plainedgeschools.org/district/uploads/images/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2559" y="5512054"/>
            <a:ext cx="1447800" cy="124510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</p:pic>
      <p:sp>
        <p:nvSpPr>
          <p:cNvPr id="5" name="Flowchart: Connector 4">
            <a:hlinkClick r:id="rId3" action="ppaction://hlinksldjump"/>
          </p:cNvPr>
          <p:cNvSpPr/>
          <p:nvPr/>
        </p:nvSpPr>
        <p:spPr>
          <a:xfrm>
            <a:off x="572559" y="1651668"/>
            <a:ext cx="259106" cy="252664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990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3033" y="323850"/>
            <a:ext cx="8842223" cy="1320800"/>
          </a:xfrm>
        </p:spPr>
        <p:txBody>
          <a:bodyPr/>
          <a:lstStyle/>
          <a:p>
            <a:pPr algn="ctr"/>
            <a:r>
              <a:rPr lang="en-US" dirty="0"/>
              <a:t>Board of Education Budget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6785" y="1751014"/>
            <a:ext cx="9681957" cy="3880773"/>
          </a:xfrm>
        </p:spPr>
        <p:txBody>
          <a:bodyPr/>
          <a:lstStyle/>
          <a:p>
            <a:pPr marL="0" indent="0" algn="ctr">
              <a:buNone/>
            </a:pPr>
            <a:r>
              <a:rPr lang="en-US" sz="3200" b="1" dirty="0">
                <a:solidFill>
                  <a:schemeClr val="tx1"/>
                </a:solidFill>
              </a:rPr>
              <a:t>A Historical Perspective</a:t>
            </a:r>
          </a:p>
          <a:p>
            <a:pPr marL="0" indent="0">
              <a:buNone/>
            </a:pPr>
            <a:endParaRPr lang="en-US" sz="32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 algn="ctr">
              <a:buNone/>
            </a:pP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</a:rPr>
              <a:t>2024-2025</a:t>
            </a:r>
            <a:r>
              <a:rPr lang="en-US" sz="3200" dirty="0" smtClean="0">
                <a:solidFill>
                  <a:schemeClr val="bg2">
                    <a:lumMod val="50000"/>
                  </a:schemeClr>
                </a:solidFill>
              </a:rPr>
              <a:t>: </a:t>
            </a:r>
            <a:r>
              <a:rPr lang="en-US" sz="3200" dirty="0">
                <a:solidFill>
                  <a:schemeClr val="bg2">
                    <a:lumMod val="50000"/>
                  </a:schemeClr>
                </a:solidFill>
              </a:rPr>
              <a:t>$</a:t>
            </a:r>
            <a:r>
              <a:rPr lang="en-US" sz="3200" dirty="0" smtClean="0">
                <a:solidFill>
                  <a:schemeClr val="bg2">
                    <a:lumMod val="50000"/>
                  </a:schemeClr>
                </a:solidFill>
              </a:rPr>
              <a:t>130,350</a:t>
            </a:r>
            <a:endParaRPr lang="en-US" sz="3200" dirty="0">
              <a:solidFill>
                <a:schemeClr val="bg2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en-US" sz="3200" smtClean="0">
                <a:solidFill>
                  <a:schemeClr val="tx2">
                    <a:lumMod val="75000"/>
                  </a:schemeClr>
                </a:solidFill>
              </a:rPr>
              <a:t>2025-2026</a:t>
            </a:r>
            <a:r>
              <a:rPr lang="en-US" sz="3200" smtClean="0">
                <a:solidFill>
                  <a:schemeClr val="bg2">
                    <a:lumMod val="50000"/>
                  </a:schemeClr>
                </a:solidFill>
              </a:rPr>
              <a:t>: </a:t>
            </a:r>
            <a:r>
              <a:rPr lang="en-US" sz="3200" dirty="0">
                <a:solidFill>
                  <a:schemeClr val="bg2">
                    <a:lumMod val="50000"/>
                  </a:schemeClr>
                </a:solidFill>
              </a:rPr>
              <a:t>$</a:t>
            </a:r>
            <a:r>
              <a:rPr lang="en-US" sz="3200" dirty="0" smtClean="0">
                <a:solidFill>
                  <a:schemeClr val="bg2">
                    <a:lumMod val="50000"/>
                  </a:schemeClr>
                </a:solidFill>
              </a:rPr>
              <a:t>140,245</a:t>
            </a:r>
            <a:endParaRPr lang="en-US" sz="3200" dirty="0">
              <a:solidFill>
                <a:schemeClr val="bg2">
                  <a:lumMod val="50000"/>
                </a:schemeClr>
              </a:solidFill>
            </a:endParaRPr>
          </a:p>
          <a:p>
            <a:pPr marL="0" indent="0" algn="ctr">
              <a:buNone/>
            </a:pPr>
            <a:endParaRPr lang="en-US" sz="32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 algn="ctr">
              <a:buNone/>
            </a:pPr>
            <a:r>
              <a:rPr lang="en-US" sz="3200" dirty="0">
                <a:solidFill>
                  <a:schemeClr val="tx2">
                    <a:lumMod val="75000"/>
                  </a:schemeClr>
                </a:solidFill>
              </a:rPr>
              <a:t>Year-to-year change</a:t>
            </a:r>
            <a:r>
              <a:rPr lang="en-US" sz="3200" dirty="0">
                <a:solidFill>
                  <a:schemeClr val="bg2">
                    <a:lumMod val="50000"/>
                  </a:schemeClr>
                </a:solidFill>
              </a:rPr>
              <a:t>:  </a:t>
            </a:r>
            <a:r>
              <a:rPr lang="en-US" sz="3200" dirty="0" smtClean="0">
                <a:solidFill>
                  <a:schemeClr val="bg2">
                    <a:lumMod val="50000"/>
                  </a:schemeClr>
                </a:solidFill>
              </a:rPr>
              <a:t>$9,895</a:t>
            </a:r>
            <a:endParaRPr lang="en-US" sz="3200" dirty="0">
              <a:solidFill>
                <a:schemeClr val="bg2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en-US" sz="2000" dirty="0"/>
          </a:p>
        </p:txBody>
      </p:sp>
      <p:pic>
        <p:nvPicPr>
          <p:cNvPr id="4" name="Picture 2" descr="http://jupiter.plainedgeschools.org/district/uploads/images/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3034" y="5400675"/>
            <a:ext cx="1447800" cy="124510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2771918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jupiter.plainedgeschools.org/district/uploads/images/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6359" y="5512054"/>
            <a:ext cx="1447800" cy="124510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7987" y="320549"/>
            <a:ext cx="9414044" cy="581819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Budget Drivers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029936"/>
              </p:ext>
            </p:extLst>
          </p:nvPr>
        </p:nvGraphicFramePr>
        <p:xfrm>
          <a:off x="757986" y="917688"/>
          <a:ext cx="9414044" cy="40338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28213">
                  <a:extLst>
                    <a:ext uri="{9D8B030D-6E8A-4147-A177-3AD203B41FA5}">
                      <a16:colId xmlns:a16="http://schemas.microsoft.com/office/drawing/2014/main" val="1383203779"/>
                    </a:ext>
                  </a:extLst>
                </a:gridCol>
                <a:gridCol w="2117036">
                  <a:extLst>
                    <a:ext uri="{9D8B030D-6E8A-4147-A177-3AD203B41FA5}">
                      <a16:colId xmlns:a16="http://schemas.microsoft.com/office/drawing/2014/main" val="4158539445"/>
                    </a:ext>
                  </a:extLst>
                </a:gridCol>
                <a:gridCol w="1815284">
                  <a:extLst>
                    <a:ext uri="{9D8B030D-6E8A-4147-A177-3AD203B41FA5}">
                      <a16:colId xmlns:a16="http://schemas.microsoft.com/office/drawing/2014/main" val="3954538142"/>
                    </a:ext>
                  </a:extLst>
                </a:gridCol>
                <a:gridCol w="2353511">
                  <a:extLst>
                    <a:ext uri="{9D8B030D-6E8A-4147-A177-3AD203B41FA5}">
                      <a16:colId xmlns:a16="http://schemas.microsoft.com/office/drawing/2014/main" val="1753776354"/>
                    </a:ext>
                  </a:extLst>
                </a:gridCol>
              </a:tblGrid>
              <a:tr h="576909">
                <a:tc>
                  <a:txBody>
                    <a:bodyPr/>
                    <a:lstStyle/>
                    <a:p>
                      <a:r>
                        <a:rPr lang="en-US" dirty="0"/>
                        <a:t>Budget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2024-25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2025-26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Dollar Change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34733113"/>
                  </a:ext>
                </a:extLst>
              </a:tr>
              <a:tr h="490426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C00000"/>
                          </a:solidFill>
                        </a:rPr>
                        <a:t>Contractual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$16,300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</a:t>
                      </a:r>
                      <a:r>
                        <a:rPr lang="en-US" dirty="0" smtClean="0"/>
                        <a:t>16,650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$350</a:t>
                      </a:r>
                      <a:endParaRPr lang="en-US" dirty="0"/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751553044"/>
                  </a:ext>
                </a:extLst>
              </a:tr>
              <a:tr h="514399">
                <a:tc>
                  <a:txBody>
                    <a:bodyPr/>
                    <a:lstStyle/>
                    <a:p>
                      <a:r>
                        <a:rPr lang="en-US" dirty="0"/>
                        <a:t>Conference and Travel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41,300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49,000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7,700</a:t>
                      </a:r>
                      <a:endParaRPr lang="en-US" dirty="0"/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3059081253"/>
                  </a:ext>
                </a:extLst>
              </a:tr>
              <a:tr h="490426">
                <a:tc>
                  <a:txBody>
                    <a:bodyPr/>
                    <a:lstStyle/>
                    <a:p>
                      <a:r>
                        <a:rPr lang="en-US" dirty="0"/>
                        <a:t>Membership/Dues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18,900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18,900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4008433281"/>
                  </a:ext>
                </a:extLst>
              </a:tr>
              <a:tr h="490426">
                <a:tc>
                  <a:txBody>
                    <a:bodyPr/>
                    <a:lstStyle/>
                    <a:p>
                      <a:r>
                        <a:rPr lang="en-US" dirty="0"/>
                        <a:t>Materials</a:t>
                      </a:r>
                      <a:r>
                        <a:rPr lang="en-US" baseline="0" dirty="0"/>
                        <a:t>/Supplies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8,100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8,100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6549998"/>
                  </a:ext>
                </a:extLst>
              </a:tr>
              <a:tr h="490426">
                <a:tc>
                  <a:txBody>
                    <a:bodyPr/>
                    <a:lstStyle/>
                    <a:p>
                      <a:r>
                        <a:rPr lang="en-US" dirty="0"/>
                        <a:t>Advertising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15,750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16,750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1,000</a:t>
                      </a:r>
                      <a:endParaRPr lang="en-US" dirty="0"/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40556844"/>
                  </a:ext>
                </a:extLst>
              </a:tr>
              <a:tr h="490426">
                <a:tc>
                  <a:txBody>
                    <a:bodyPr/>
                    <a:lstStyle/>
                    <a:p>
                      <a:r>
                        <a:rPr lang="en-US" dirty="0"/>
                        <a:t>BOCES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30,000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30,845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845</a:t>
                      </a:r>
                      <a:endParaRPr lang="en-US" dirty="0"/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2754644345"/>
                  </a:ext>
                </a:extLst>
              </a:tr>
              <a:tr h="49042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658299234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9650062"/>
              </p:ext>
            </p:extLst>
          </p:nvPr>
        </p:nvGraphicFramePr>
        <p:xfrm>
          <a:off x="757987" y="4936234"/>
          <a:ext cx="9414043" cy="575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44262">
                  <a:extLst>
                    <a:ext uri="{9D8B030D-6E8A-4147-A177-3AD203B41FA5}">
                      <a16:colId xmlns:a16="http://schemas.microsoft.com/office/drawing/2014/main" val="1978354703"/>
                    </a:ext>
                  </a:extLst>
                </a:gridCol>
                <a:gridCol w="2132314">
                  <a:extLst>
                    <a:ext uri="{9D8B030D-6E8A-4147-A177-3AD203B41FA5}">
                      <a16:colId xmlns:a16="http://schemas.microsoft.com/office/drawing/2014/main" val="1552504039"/>
                    </a:ext>
                  </a:extLst>
                </a:gridCol>
                <a:gridCol w="1783956">
                  <a:extLst>
                    <a:ext uri="{9D8B030D-6E8A-4147-A177-3AD203B41FA5}">
                      <a16:colId xmlns:a16="http://schemas.microsoft.com/office/drawing/2014/main" val="1027631757"/>
                    </a:ext>
                  </a:extLst>
                </a:gridCol>
                <a:gridCol w="2353511">
                  <a:extLst>
                    <a:ext uri="{9D8B030D-6E8A-4147-A177-3AD203B41FA5}">
                      <a16:colId xmlns:a16="http://schemas.microsoft.com/office/drawing/2014/main" val="1906945620"/>
                    </a:ext>
                  </a:extLst>
                </a:gridCol>
              </a:tblGrid>
              <a:tr h="575820">
                <a:tc>
                  <a:txBody>
                    <a:bodyPr/>
                    <a:lstStyle/>
                    <a:p>
                      <a:r>
                        <a:rPr lang="en-US" dirty="0"/>
                        <a:t>Totals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</a:t>
                      </a:r>
                      <a:r>
                        <a:rPr lang="en-US" dirty="0" smtClean="0"/>
                        <a:t>130,350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</a:t>
                      </a:r>
                      <a:r>
                        <a:rPr lang="en-US" dirty="0" smtClean="0"/>
                        <a:t>140,245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$9,895</a:t>
                      </a:r>
                      <a:endParaRPr lang="en-US" dirty="0"/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3405884012"/>
                  </a:ext>
                </a:extLst>
              </a:tr>
            </a:tbl>
          </a:graphicData>
        </a:graphic>
      </p:graphicFrame>
      <p:sp>
        <p:nvSpPr>
          <p:cNvPr id="15" name="Flowchart: Connector 14">
            <a:hlinkClick r:id="rId3" action="ppaction://hlinksldjump"/>
          </p:cNvPr>
          <p:cNvSpPr/>
          <p:nvPr/>
        </p:nvSpPr>
        <p:spPr>
          <a:xfrm>
            <a:off x="375338" y="2613476"/>
            <a:ext cx="259106" cy="252664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Connector 15">
            <a:hlinkClick r:id="rId4" action="ppaction://hlinksldjump"/>
          </p:cNvPr>
          <p:cNvSpPr/>
          <p:nvPr/>
        </p:nvSpPr>
        <p:spPr>
          <a:xfrm>
            <a:off x="372108" y="1658971"/>
            <a:ext cx="259106" cy="252664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Connector 16">
            <a:hlinkClick r:id="rId5" action="ppaction://hlinksldjump"/>
          </p:cNvPr>
          <p:cNvSpPr/>
          <p:nvPr/>
        </p:nvSpPr>
        <p:spPr>
          <a:xfrm>
            <a:off x="372108" y="2136223"/>
            <a:ext cx="259106" cy="252664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Connector 17">
            <a:hlinkClick r:id="rId6" action="ppaction://hlinksldjump"/>
          </p:cNvPr>
          <p:cNvSpPr/>
          <p:nvPr/>
        </p:nvSpPr>
        <p:spPr>
          <a:xfrm>
            <a:off x="375338" y="3588137"/>
            <a:ext cx="259106" cy="252664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Connector 18">
            <a:hlinkClick r:id="rId7" action="ppaction://hlinksldjump"/>
          </p:cNvPr>
          <p:cNvSpPr/>
          <p:nvPr/>
        </p:nvSpPr>
        <p:spPr>
          <a:xfrm>
            <a:off x="375338" y="4062608"/>
            <a:ext cx="259106" cy="252664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Connector 20">
            <a:hlinkClick r:id="rId8" action="ppaction://hlinksldjump"/>
          </p:cNvPr>
          <p:cNvSpPr/>
          <p:nvPr/>
        </p:nvSpPr>
        <p:spPr>
          <a:xfrm>
            <a:off x="375338" y="3090728"/>
            <a:ext cx="259106" cy="252664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100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2028825"/>
            <a:ext cx="8596668" cy="1320800"/>
          </a:xfrm>
        </p:spPr>
        <p:txBody>
          <a:bodyPr>
            <a:noAutofit/>
          </a:bodyPr>
          <a:lstStyle/>
          <a:p>
            <a:r>
              <a:rPr lang="en-US" sz="11500" dirty="0"/>
              <a:t>QUESTIONS?</a:t>
            </a:r>
          </a:p>
        </p:txBody>
      </p:sp>
      <p:pic>
        <p:nvPicPr>
          <p:cNvPr id="4" name="Picture 2" descr="http://jupiter.plainedgeschools.org/district/uploads/images/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2559" y="5540629"/>
            <a:ext cx="1447800" cy="124510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203452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3" y="862806"/>
            <a:ext cx="8596668" cy="1320800"/>
          </a:xfrm>
        </p:spPr>
        <p:txBody>
          <a:bodyPr/>
          <a:lstStyle/>
          <a:p>
            <a:pPr algn="ctr"/>
            <a:r>
              <a:rPr lang="en-US" dirty="0"/>
              <a:t>Board of Education Codes</a:t>
            </a:r>
          </a:p>
        </p:txBody>
      </p:sp>
      <p:sp>
        <p:nvSpPr>
          <p:cNvPr id="4" name="Rectangle 3"/>
          <p:cNvSpPr/>
          <p:nvPr/>
        </p:nvSpPr>
        <p:spPr>
          <a:xfrm>
            <a:off x="2003868" y="2371725"/>
            <a:ext cx="5943600" cy="18002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189605" y="2752725"/>
            <a:ext cx="5572125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</a:rPr>
              <a:t>The Following Slides Define The Board of Education Codes</a:t>
            </a:r>
          </a:p>
          <a:p>
            <a:pPr algn="ctr"/>
            <a:endParaRPr lang="en-US" dirty="0"/>
          </a:p>
        </p:txBody>
      </p:sp>
      <p:pic>
        <p:nvPicPr>
          <p:cNvPr id="6" name="Picture 2" descr="http://jupiter.plainedgeschools.org/district/uploads/images/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2559" y="5540629"/>
            <a:ext cx="1447800" cy="124510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1841191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7309" y="295275"/>
            <a:ext cx="8596668" cy="1320800"/>
          </a:xfrm>
        </p:spPr>
        <p:txBody>
          <a:bodyPr/>
          <a:lstStyle/>
          <a:p>
            <a:pPr algn="ctr"/>
            <a:r>
              <a:rPr lang="en-US" dirty="0"/>
              <a:t>Board of Education Codes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9759" y="1408114"/>
            <a:ext cx="8596668" cy="3880773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Board of Education Contractual</a:t>
            </a:r>
          </a:p>
          <a:p>
            <a:pPr lvl="1"/>
            <a:r>
              <a:rPr lang="en-US" sz="2400" dirty="0">
                <a:solidFill>
                  <a:schemeClr val="bg2">
                    <a:lumMod val="50000"/>
                  </a:schemeClr>
                </a:solidFill>
              </a:rPr>
              <a:t>Miscellaneous subscriptions and expense reimbursements</a:t>
            </a:r>
          </a:p>
          <a:p>
            <a:pPr marL="457200" lvl="1" indent="0">
              <a:buNone/>
            </a:pPr>
            <a:endParaRPr lang="en-US" sz="2400" dirty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en-US" sz="2800" dirty="0"/>
              <a:t>District Meeting Contractual</a:t>
            </a:r>
          </a:p>
          <a:p>
            <a:pPr lvl="1"/>
            <a:r>
              <a:rPr lang="en-US" sz="2400" dirty="0">
                <a:solidFill>
                  <a:schemeClr val="bg2">
                    <a:lumMod val="50000"/>
                  </a:schemeClr>
                </a:solidFill>
              </a:rPr>
              <a:t>Election machines, transportation, and supplies</a:t>
            </a:r>
          </a:p>
          <a:p>
            <a:pPr lvl="1"/>
            <a:r>
              <a:rPr lang="en-US" sz="2400" dirty="0">
                <a:solidFill>
                  <a:schemeClr val="bg2">
                    <a:lumMod val="50000"/>
                  </a:schemeClr>
                </a:solidFill>
              </a:rPr>
              <a:t>Election workers’ pay and food</a:t>
            </a:r>
          </a:p>
          <a:p>
            <a:pPr lvl="1"/>
            <a:r>
              <a:rPr lang="en-US" sz="2400" dirty="0">
                <a:solidFill>
                  <a:schemeClr val="bg2">
                    <a:lumMod val="50000"/>
                  </a:schemeClr>
                </a:solidFill>
              </a:rPr>
              <a:t>Postage for absentee ballots</a:t>
            </a:r>
          </a:p>
        </p:txBody>
      </p:sp>
      <p:pic>
        <p:nvPicPr>
          <p:cNvPr id="4" name="Picture 2" descr="http://jupiter.plainedgeschools.org/district/uploads/images/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2559" y="5540629"/>
            <a:ext cx="1447800" cy="124510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</p:pic>
      <p:sp>
        <p:nvSpPr>
          <p:cNvPr id="5" name="Flowchart: Connector 4">
            <a:hlinkClick r:id="rId3" action="ppaction://hlinksldjump"/>
          </p:cNvPr>
          <p:cNvSpPr/>
          <p:nvPr/>
        </p:nvSpPr>
        <p:spPr>
          <a:xfrm>
            <a:off x="770653" y="1155911"/>
            <a:ext cx="259106" cy="252664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19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234" y="323850"/>
            <a:ext cx="8596668" cy="1320800"/>
          </a:xfrm>
        </p:spPr>
        <p:txBody>
          <a:bodyPr/>
          <a:lstStyle/>
          <a:p>
            <a:pPr algn="ctr"/>
            <a:r>
              <a:rPr lang="en-US" dirty="0"/>
              <a:t>Board of Education Codes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9259" y="1644650"/>
            <a:ext cx="8596668" cy="3880773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sz="2800" dirty="0"/>
              <a:t>Board of Education Conference and Travel</a:t>
            </a:r>
          </a:p>
          <a:p>
            <a:pPr lvl="1"/>
            <a:r>
              <a:rPr lang="en-US" sz="2400" dirty="0">
                <a:solidFill>
                  <a:schemeClr val="bg2">
                    <a:lumMod val="50000"/>
                  </a:schemeClr>
                </a:solidFill>
              </a:rPr>
              <a:t>For NYSSBA &amp; NSBA Conferences</a:t>
            </a:r>
          </a:p>
          <a:p>
            <a:pPr lvl="1"/>
            <a:r>
              <a:rPr lang="en-US" sz="2400" dirty="0">
                <a:solidFill>
                  <a:schemeClr val="bg2">
                    <a:lumMod val="50000"/>
                  </a:schemeClr>
                </a:solidFill>
              </a:rPr>
              <a:t>Other training workshops and webinars</a:t>
            </a:r>
          </a:p>
          <a:p>
            <a:pPr marL="457200" lvl="1" indent="0">
              <a:buNone/>
            </a:pPr>
            <a:endParaRPr lang="en-US" sz="2400" dirty="0">
              <a:solidFill>
                <a:schemeClr val="bg2">
                  <a:lumMod val="50000"/>
                </a:schemeClr>
              </a:solidFill>
            </a:endParaRPr>
          </a:p>
          <a:p>
            <a:pPr>
              <a:spcBef>
                <a:spcPts val="1200"/>
              </a:spcBef>
            </a:pPr>
            <a:r>
              <a:rPr lang="en-US" sz="2800" dirty="0"/>
              <a:t>District Meeting Conference and Travel</a:t>
            </a:r>
          </a:p>
          <a:p>
            <a:pPr lvl="1"/>
            <a:r>
              <a:rPr lang="en-US" sz="2400" dirty="0">
                <a:solidFill>
                  <a:schemeClr val="bg2">
                    <a:lumMod val="50000"/>
                  </a:schemeClr>
                </a:solidFill>
              </a:rPr>
              <a:t>District Clerk conference fee</a:t>
            </a:r>
          </a:p>
          <a:p>
            <a:endParaRPr lang="en-US" dirty="0"/>
          </a:p>
        </p:txBody>
      </p:sp>
      <p:pic>
        <p:nvPicPr>
          <p:cNvPr id="4" name="Picture 2" descr="http://jupiter.plainedgeschools.org/district/uploads/images/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2559" y="5540629"/>
            <a:ext cx="1447800" cy="124510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</p:pic>
      <p:sp>
        <p:nvSpPr>
          <p:cNvPr id="5" name="Flowchart: Connector 4">
            <a:hlinkClick r:id="rId3" action="ppaction://hlinksldjump"/>
          </p:cNvPr>
          <p:cNvSpPr/>
          <p:nvPr/>
        </p:nvSpPr>
        <p:spPr>
          <a:xfrm>
            <a:off x="616223" y="1445379"/>
            <a:ext cx="259106" cy="252664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967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Board of Education Codes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8334" y="1930400"/>
            <a:ext cx="8596668" cy="3880773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sz="2400" dirty="0"/>
              <a:t>Board of Education Membership and Dues</a:t>
            </a:r>
          </a:p>
          <a:p>
            <a:pPr lvl="1"/>
            <a:r>
              <a:rPr lang="en-US" sz="2000" dirty="0">
                <a:solidFill>
                  <a:schemeClr val="bg2">
                    <a:lumMod val="50000"/>
                  </a:schemeClr>
                </a:solidFill>
              </a:rPr>
              <a:t>NYSSBA</a:t>
            </a:r>
          </a:p>
          <a:p>
            <a:pPr lvl="1"/>
            <a:r>
              <a:rPr lang="en-US" sz="2000" dirty="0">
                <a:solidFill>
                  <a:schemeClr val="bg2">
                    <a:lumMod val="50000"/>
                  </a:schemeClr>
                </a:solidFill>
              </a:rPr>
              <a:t>NYSSBA policy update </a:t>
            </a:r>
          </a:p>
          <a:p>
            <a:pPr lvl="1"/>
            <a:r>
              <a:rPr lang="en-US" sz="2000" dirty="0">
                <a:solidFill>
                  <a:schemeClr val="bg2">
                    <a:lumMod val="50000"/>
                  </a:schemeClr>
                </a:solidFill>
              </a:rPr>
              <a:t>Nassau Suffolk School Boards Association</a:t>
            </a:r>
          </a:p>
          <a:p>
            <a:pPr lvl="1"/>
            <a:endParaRPr lang="en-US" dirty="0"/>
          </a:p>
        </p:txBody>
      </p:sp>
      <p:pic>
        <p:nvPicPr>
          <p:cNvPr id="4" name="Picture 2" descr="http://jupiter.plainedgeschools.org/district/uploads/images/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984" y="5521579"/>
            <a:ext cx="1447800" cy="124510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</p:pic>
      <p:sp>
        <p:nvSpPr>
          <p:cNvPr id="5" name="Flowchart: Connector 4">
            <a:hlinkClick r:id="rId3" action="ppaction://hlinksldjump"/>
          </p:cNvPr>
          <p:cNvSpPr/>
          <p:nvPr/>
        </p:nvSpPr>
        <p:spPr>
          <a:xfrm>
            <a:off x="799228" y="1705195"/>
            <a:ext cx="259106" cy="252664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269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134" y="342900"/>
            <a:ext cx="8596668" cy="1320800"/>
          </a:xfrm>
        </p:spPr>
        <p:txBody>
          <a:bodyPr/>
          <a:lstStyle/>
          <a:p>
            <a:pPr algn="ctr"/>
            <a:r>
              <a:rPr lang="en-US" dirty="0"/>
              <a:t>Board of Education Codes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5434" y="1522414"/>
            <a:ext cx="8596668" cy="3880773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sz="2400" dirty="0"/>
              <a:t>Board of Education Materials and Supplies</a:t>
            </a:r>
          </a:p>
          <a:p>
            <a:pPr lvl="1"/>
            <a:r>
              <a:rPr lang="en-US" sz="2000" dirty="0">
                <a:solidFill>
                  <a:schemeClr val="bg2">
                    <a:lumMod val="50000"/>
                  </a:schemeClr>
                </a:solidFill>
              </a:rPr>
              <a:t>Tenure &amp; Retirement recognition, paper, binders, uniforms, clips, etc. </a:t>
            </a:r>
          </a:p>
          <a:p>
            <a:pPr marL="457200" lvl="1" indent="0">
              <a:buNone/>
            </a:pPr>
            <a:endParaRPr lang="en-US" sz="2000" dirty="0"/>
          </a:p>
          <a:p>
            <a:pPr>
              <a:spcBef>
                <a:spcPts val="1200"/>
              </a:spcBef>
            </a:pPr>
            <a:r>
              <a:rPr lang="en-US" sz="2400" dirty="0"/>
              <a:t>District Meeting Materials and Supplies</a:t>
            </a:r>
          </a:p>
          <a:p>
            <a:pPr lvl="1"/>
            <a:r>
              <a:rPr lang="en-US" sz="2000" dirty="0">
                <a:solidFill>
                  <a:schemeClr val="bg2">
                    <a:lumMod val="50000"/>
                  </a:schemeClr>
                </a:solidFill>
              </a:rPr>
              <a:t>Ballots, ballots printing, and supplies for absentee ballots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2" descr="http://jupiter.plainedgeschools.org/district/uploads/images/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2559" y="5521579"/>
            <a:ext cx="1447800" cy="124510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</p:pic>
      <p:sp>
        <p:nvSpPr>
          <p:cNvPr id="5" name="Flowchart: Connector 4">
            <a:hlinkClick r:id="rId3" action="ppaction://hlinksldjump"/>
          </p:cNvPr>
          <p:cNvSpPr/>
          <p:nvPr/>
        </p:nvSpPr>
        <p:spPr>
          <a:xfrm>
            <a:off x="528731" y="1336886"/>
            <a:ext cx="259106" cy="252664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144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Custom 27">
      <a:dk1>
        <a:srgbClr val="9B1F0B"/>
      </a:dk1>
      <a:lt1>
        <a:sysClr val="window" lastClr="FFFFFF"/>
      </a:lt1>
      <a:dk2>
        <a:srgbClr val="FF0000"/>
      </a:dk2>
      <a:lt2>
        <a:srgbClr val="EBEBEB"/>
      </a:lt2>
      <a:accent1>
        <a:srgbClr val="9B1F0B"/>
      </a:accent1>
      <a:accent2>
        <a:srgbClr val="EBEBEB"/>
      </a:accent2>
      <a:accent3>
        <a:srgbClr val="FF6566"/>
      </a:accent3>
      <a:accent4>
        <a:srgbClr val="FF0B0D"/>
      </a:accent4>
      <a:accent5>
        <a:srgbClr val="932313"/>
      </a:accent5>
      <a:accent6>
        <a:srgbClr val="CF2A0F"/>
      </a:accent6>
      <a:hlink>
        <a:srgbClr val="EBEBEB"/>
      </a:hlink>
      <a:folHlink>
        <a:srgbClr val="B0B0B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397</TotalTime>
  <Words>260</Words>
  <Application>Microsoft Office PowerPoint</Application>
  <PresentationFormat>Widescreen</PresentationFormat>
  <Paragraphs>87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Trebuchet MS</vt:lpstr>
      <vt:lpstr>Wingdings 3</vt:lpstr>
      <vt:lpstr>Facet</vt:lpstr>
      <vt:lpstr>Plainedge Public Schools 2025-2026 Budget Presentation </vt:lpstr>
      <vt:lpstr>Board of Education Budget</vt:lpstr>
      <vt:lpstr>Budget Drivers</vt:lpstr>
      <vt:lpstr>QUESTIONS?</vt:lpstr>
      <vt:lpstr>Board of Education Codes</vt:lpstr>
      <vt:lpstr>Board of Education Codes</vt:lpstr>
      <vt:lpstr>Board of Education Codes</vt:lpstr>
      <vt:lpstr>Board of Education Codes</vt:lpstr>
      <vt:lpstr>Board of Education Codes</vt:lpstr>
      <vt:lpstr>Board of Education Codes</vt:lpstr>
      <vt:lpstr>Board of Education Codes</vt:lpstr>
    </vt:vector>
  </TitlesOfParts>
  <Company>Plainedge SD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Plainedge Public Schools 2020-2021 Budget Presentation</dc:title>
  <dc:creator>Peralta, Odette</dc:creator>
  <cp:lastModifiedBy>Peter Porrazzo</cp:lastModifiedBy>
  <cp:revision>35</cp:revision>
  <cp:lastPrinted>2024-01-05T13:35:12Z</cp:lastPrinted>
  <dcterms:created xsi:type="dcterms:W3CDTF">2021-01-06T15:10:27Z</dcterms:created>
  <dcterms:modified xsi:type="dcterms:W3CDTF">2024-12-17T15:36:25Z</dcterms:modified>
</cp:coreProperties>
</file>