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65"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1F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60"/>
  </p:normalViewPr>
  <p:slideViewPr>
    <p:cSldViewPr snapToGrid="0">
      <p:cViewPr varScale="1">
        <p:scale>
          <a:sx n="128" d="100"/>
          <a:sy n="128" d="100"/>
        </p:scale>
        <p:origin x="3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F21BAE-B8A3-449E-B87C-75EE4FF26BDD}" type="datetimeFigureOut">
              <a:rPr lang="en-US" smtClean="0"/>
              <a:t>6/15/23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F7F67-1DCB-4A5F-9915-056ACCEAAE07}" type="slidenum">
              <a:rPr lang="en-US" smtClean="0"/>
              <a:t>‹#›</a:t>
            </a:fld>
            <a:endParaRPr lang="en-US"/>
          </a:p>
        </p:txBody>
      </p:sp>
    </p:spTree>
    <p:extLst>
      <p:ext uri="{BB962C8B-B14F-4D97-AF65-F5344CB8AC3E}">
        <p14:creationId xmlns:p14="http://schemas.microsoft.com/office/powerpoint/2010/main" val="325841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F21BAE-B8A3-449E-B87C-75EE4FF26BDD}" type="datetimeFigureOut">
              <a:rPr lang="en-US" smtClean="0"/>
              <a:t>6/15/23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F7F67-1DCB-4A5F-9915-056ACCEAAE07}" type="slidenum">
              <a:rPr lang="en-US" smtClean="0"/>
              <a:t>‹#›</a:t>
            </a:fld>
            <a:endParaRPr lang="en-US"/>
          </a:p>
        </p:txBody>
      </p:sp>
    </p:spTree>
    <p:extLst>
      <p:ext uri="{BB962C8B-B14F-4D97-AF65-F5344CB8AC3E}">
        <p14:creationId xmlns:p14="http://schemas.microsoft.com/office/powerpoint/2010/main" val="244588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F21BAE-B8A3-449E-B87C-75EE4FF26BDD}" type="datetimeFigureOut">
              <a:rPr lang="en-US" smtClean="0"/>
              <a:t>6/15/23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F7F67-1DCB-4A5F-9915-056ACCEAAE0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34276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F21BAE-B8A3-449E-B87C-75EE4FF26BDD}" type="datetimeFigureOut">
              <a:rPr lang="en-US" smtClean="0"/>
              <a:t>6/15/23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F7F67-1DCB-4A5F-9915-056ACCEAAE07}" type="slidenum">
              <a:rPr lang="en-US" smtClean="0"/>
              <a:t>‹#›</a:t>
            </a:fld>
            <a:endParaRPr lang="en-US"/>
          </a:p>
        </p:txBody>
      </p:sp>
    </p:spTree>
    <p:extLst>
      <p:ext uri="{BB962C8B-B14F-4D97-AF65-F5344CB8AC3E}">
        <p14:creationId xmlns:p14="http://schemas.microsoft.com/office/powerpoint/2010/main" val="1843803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F21BAE-B8A3-449E-B87C-75EE4FF26BDD}" type="datetimeFigureOut">
              <a:rPr lang="en-US" smtClean="0"/>
              <a:t>6/15/23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F7F67-1DCB-4A5F-9915-056ACCEAAE0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5370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F21BAE-B8A3-449E-B87C-75EE4FF26BDD}" type="datetimeFigureOut">
              <a:rPr lang="en-US" smtClean="0"/>
              <a:t>6/15/23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F7F67-1DCB-4A5F-9915-056ACCEAAE07}" type="slidenum">
              <a:rPr lang="en-US" smtClean="0"/>
              <a:t>‹#›</a:t>
            </a:fld>
            <a:endParaRPr lang="en-US"/>
          </a:p>
        </p:txBody>
      </p:sp>
    </p:spTree>
    <p:extLst>
      <p:ext uri="{BB962C8B-B14F-4D97-AF65-F5344CB8AC3E}">
        <p14:creationId xmlns:p14="http://schemas.microsoft.com/office/powerpoint/2010/main" val="1946018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21BAE-B8A3-449E-B87C-75EE4FF26BDD}" type="datetimeFigureOut">
              <a:rPr lang="en-US" smtClean="0"/>
              <a:t>6/15/23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F7F67-1DCB-4A5F-9915-056ACCEAAE07}" type="slidenum">
              <a:rPr lang="en-US" smtClean="0"/>
              <a:t>‹#›</a:t>
            </a:fld>
            <a:endParaRPr lang="en-US"/>
          </a:p>
        </p:txBody>
      </p:sp>
    </p:spTree>
    <p:extLst>
      <p:ext uri="{BB962C8B-B14F-4D97-AF65-F5344CB8AC3E}">
        <p14:creationId xmlns:p14="http://schemas.microsoft.com/office/powerpoint/2010/main" val="903840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21BAE-B8A3-449E-B87C-75EE4FF26BDD}" type="datetimeFigureOut">
              <a:rPr lang="en-US" smtClean="0"/>
              <a:t>6/15/23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F7F67-1DCB-4A5F-9915-056ACCEAAE07}" type="slidenum">
              <a:rPr lang="en-US" smtClean="0"/>
              <a:t>‹#›</a:t>
            </a:fld>
            <a:endParaRPr lang="en-US"/>
          </a:p>
        </p:txBody>
      </p:sp>
    </p:spTree>
    <p:extLst>
      <p:ext uri="{BB962C8B-B14F-4D97-AF65-F5344CB8AC3E}">
        <p14:creationId xmlns:p14="http://schemas.microsoft.com/office/powerpoint/2010/main" val="310371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21BAE-B8A3-449E-B87C-75EE4FF26BDD}" type="datetimeFigureOut">
              <a:rPr lang="en-US" smtClean="0"/>
              <a:t>6/15/23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F7F67-1DCB-4A5F-9915-056ACCEAAE07}" type="slidenum">
              <a:rPr lang="en-US" smtClean="0"/>
              <a:t>‹#›</a:t>
            </a:fld>
            <a:endParaRPr lang="en-US"/>
          </a:p>
        </p:txBody>
      </p:sp>
    </p:spTree>
    <p:extLst>
      <p:ext uri="{BB962C8B-B14F-4D97-AF65-F5344CB8AC3E}">
        <p14:creationId xmlns:p14="http://schemas.microsoft.com/office/powerpoint/2010/main" val="2524591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F21BAE-B8A3-449E-B87C-75EE4FF26BDD}" type="datetimeFigureOut">
              <a:rPr lang="en-US" smtClean="0"/>
              <a:t>6/15/23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F7F67-1DCB-4A5F-9915-056ACCEAAE07}" type="slidenum">
              <a:rPr lang="en-US" smtClean="0"/>
              <a:t>‹#›</a:t>
            </a:fld>
            <a:endParaRPr lang="en-US"/>
          </a:p>
        </p:txBody>
      </p:sp>
    </p:spTree>
    <p:extLst>
      <p:ext uri="{BB962C8B-B14F-4D97-AF65-F5344CB8AC3E}">
        <p14:creationId xmlns:p14="http://schemas.microsoft.com/office/powerpoint/2010/main" val="226393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F21BAE-B8A3-449E-B87C-75EE4FF26BDD}" type="datetimeFigureOut">
              <a:rPr lang="en-US" smtClean="0"/>
              <a:t>6/15/23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F7F67-1DCB-4A5F-9915-056ACCEAAE07}" type="slidenum">
              <a:rPr lang="en-US" smtClean="0"/>
              <a:t>‹#›</a:t>
            </a:fld>
            <a:endParaRPr lang="en-US"/>
          </a:p>
        </p:txBody>
      </p:sp>
    </p:spTree>
    <p:extLst>
      <p:ext uri="{BB962C8B-B14F-4D97-AF65-F5344CB8AC3E}">
        <p14:creationId xmlns:p14="http://schemas.microsoft.com/office/powerpoint/2010/main" val="187769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F21BAE-B8A3-449E-B87C-75EE4FF26BDD}" type="datetimeFigureOut">
              <a:rPr lang="en-US" smtClean="0"/>
              <a:t>6/15/23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F7F67-1DCB-4A5F-9915-056ACCEAAE07}" type="slidenum">
              <a:rPr lang="en-US" smtClean="0"/>
              <a:t>‹#›</a:t>
            </a:fld>
            <a:endParaRPr lang="en-US"/>
          </a:p>
        </p:txBody>
      </p:sp>
    </p:spTree>
    <p:extLst>
      <p:ext uri="{BB962C8B-B14F-4D97-AF65-F5344CB8AC3E}">
        <p14:creationId xmlns:p14="http://schemas.microsoft.com/office/powerpoint/2010/main" val="135776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F21BAE-B8A3-449E-B87C-75EE4FF26BDD}" type="datetimeFigureOut">
              <a:rPr lang="en-US" smtClean="0"/>
              <a:t>6/15/23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7F7F67-1DCB-4A5F-9915-056ACCEAAE07}" type="slidenum">
              <a:rPr lang="en-US" smtClean="0"/>
              <a:t>‹#›</a:t>
            </a:fld>
            <a:endParaRPr lang="en-US"/>
          </a:p>
        </p:txBody>
      </p:sp>
    </p:spTree>
    <p:extLst>
      <p:ext uri="{BB962C8B-B14F-4D97-AF65-F5344CB8AC3E}">
        <p14:creationId xmlns:p14="http://schemas.microsoft.com/office/powerpoint/2010/main" val="176479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21BAE-B8A3-449E-B87C-75EE4FF26BDD}" type="datetimeFigureOut">
              <a:rPr lang="en-US" smtClean="0"/>
              <a:t>6/15/23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7F7F67-1DCB-4A5F-9915-056ACCEAAE07}" type="slidenum">
              <a:rPr lang="en-US" smtClean="0"/>
              <a:t>‹#›</a:t>
            </a:fld>
            <a:endParaRPr lang="en-US"/>
          </a:p>
        </p:txBody>
      </p:sp>
    </p:spTree>
    <p:extLst>
      <p:ext uri="{BB962C8B-B14F-4D97-AF65-F5344CB8AC3E}">
        <p14:creationId xmlns:p14="http://schemas.microsoft.com/office/powerpoint/2010/main" val="111107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F21BAE-B8A3-449E-B87C-75EE4FF26BDD}" type="datetimeFigureOut">
              <a:rPr lang="en-US" smtClean="0"/>
              <a:t>6/15/23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F7F67-1DCB-4A5F-9915-056ACCEAAE07}" type="slidenum">
              <a:rPr lang="en-US" smtClean="0"/>
              <a:t>‹#›</a:t>
            </a:fld>
            <a:endParaRPr lang="en-US"/>
          </a:p>
        </p:txBody>
      </p:sp>
    </p:spTree>
    <p:extLst>
      <p:ext uri="{BB962C8B-B14F-4D97-AF65-F5344CB8AC3E}">
        <p14:creationId xmlns:p14="http://schemas.microsoft.com/office/powerpoint/2010/main" val="308307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F21BAE-B8A3-449E-B87C-75EE4FF26BDD}" type="datetimeFigureOut">
              <a:rPr lang="en-US" smtClean="0"/>
              <a:t>6/15/23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F7F67-1DCB-4A5F-9915-056ACCEAAE07}" type="slidenum">
              <a:rPr lang="en-US" smtClean="0"/>
              <a:t>‹#›</a:t>
            </a:fld>
            <a:endParaRPr lang="en-US"/>
          </a:p>
        </p:txBody>
      </p:sp>
    </p:spTree>
    <p:extLst>
      <p:ext uri="{BB962C8B-B14F-4D97-AF65-F5344CB8AC3E}">
        <p14:creationId xmlns:p14="http://schemas.microsoft.com/office/powerpoint/2010/main" val="175726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F21BAE-B8A3-449E-B87C-75EE4FF26BDD}" type="datetimeFigureOut">
              <a:rPr lang="en-US" smtClean="0"/>
              <a:t>6/15/23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87F7F67-1DCB-4A5F-9915-056ACCEAAE07}" type="slidenum">
              <a:rPr lang="en-US" smtClean="0"/>
              <a:t>‹#›</a:t>
            </a:fld>
            <a:endParaRPr lang="en-US"/>
          </a:p>
        </p:txBody>
      </p:sp>
    </p:spTree>
    <p:extLst>
      <p:ext uri="{BB962C8B-B14F-4D97-AF65-F5344CB8AC3E}">
        <p14:creationId xmlns:p14="http://schemas.microsoft.com/office/powerpoint/2010/main" val="1475850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6501538" y="3020253"/>
            <a:ext cx="4664989" cy="2308324"/>
          </a:xfrm>
          <a:prstGeom prst="rect">
            <a:avLst/>
          </a:prstGeom>
          <a:solidFill>
            <a:schemeClr val="bg1"/>
          </a:solidFill>
        </p:spPr>
        <p:txBody>
          <a:bodyPr wrap="square" rtlCol="0">
            <a:spAutoFit/>
          </a:bodyPr>
          <a:lstStyle/>
          <a:p>
            <a:pPr algn="ctr"/>
            <a:r>
              <a:rPr lang="en-US" sz="3600" b="1" dirty="0"/>
              <a:t>2023-2024</a:t>
            </a:r>
          </a:p>
          <a:p>
            <a:pPr algn="ctr"/>
            <a:r>
              <a:rPr lang="en-US" sz="3600" b="1" dirty="0"/>
              <a:t>Foundation Aid </a:t>
            </a:r>
          </a:p>
          <a:p>
            <a:pPr algn="ctr"/>
            <a:r>
              <a:rPr lang="en-US" sz="3600" b="1" dirty="0"/>
              <a:t>Spending</a:t>
            </a:r>
          </a:p>
          <a:p>
            <a:pPr algn="ctr"/>
            <a:r>
              <a:rPr lang="en-US" sz="3600" b="1" dirty="0"/>
              <a:t> Plan</a:t>
            </a:r>
          </a:p>
        </p:txBody>
      </p:sp>
      <p:pic>
        <p:nvPicPr>
          <p:cNvPr id="8" name="Picture 7" descr="A picture containing carmine, logo, text, symbol&#10;&#10;Description automatically generated">
            <a:extLst>
              <a:ext uri="{FF2B5EF4-FFF2-40B4-BE49-F238E27FC236}">
                <a16:creationId xmlns:a16="http://schemas.microsoft.com/office/drawing/2014/main" id="{C3939A2A-211C-E4E7-2752-293ADEDE87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2384" y="-23046"/>
            <a:ext cx="3043299" cy="3043299"/>
          </a:xfrm>
          <a:prstGeom prst="rect">
            <a:avLst/>
          </a:prstGeom>
        </p:spPr>
      </p:pic>
      <p:pic>
        <p:nvPicPr>
          <p:cNvPr id="16" name="Picture 15" descr="A group of children holding a tablet&#10;&#10;Description automatically generated with low confidence">
            <a:extLst>
              <a:ext uri="{FF2B5EF4-FFF2-40B4-BE49-F238E27FC236}">
                <a16:creationId xmlns:a16="http://schemas.microsoft.com/office/drawing/2014/main" id="{D05826C7-A84C-3D22-9CDA-92BF10856E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50" t="21449" r="9160" b="33496"/>
          <a:stretch/>
        </p:blipFill>
        <p:spPr>
          <a:xfrm>
            <a:off x="867567" y="96484"/>
            <a:ext cx="2907609" cy="2178707"/>
          </a:xfrm>
          <a:prstGeom prst="rect">
            <a:avLst/>
          </a:prstGeom>
        </p:spPr>
      </p:pic>
      <p:pic>
        <p:nvPicPr>
          <p:cNvPr id="20" name="Picture 19" descr="A couple of girls sitting on the floor&#10;&#10;Description automatically generated with low confidence">
            <a:extLst>
              <a:ext uri="{FF2B5EF4-FFF2-40B4-BE49-F238E27FC236}">
                <a16:creationId xmlns:a16="http://schemas.microsoft.com/office/drawing/2014/main" id="{266400AD-6287-8424-D562-86DA099AF8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306" t="20290" r="8515" b="28841"/>
          <a:stretch/>
        </p:blipFill>
        <p:spPr>
          <a:xfrm>
            <a:off x="792848" y="4434099"/>
            <a:ext cx="3004017" cy="2327417"/>
          </a:xfrm>
          <a:prstGeom prst="rect">
            <a:avLst/>
          </a:prstGeom>
        </p:spPr>
      </p:pic>
      <p:pic>
        <p:nvPicPr>
          <p:cNvPr id="22" name="Picture 21" descr="A group of kids wearing goggles&#10;&#10;Description automatically generated with medium confidence">
            <a:extLst>
              <a:ext uri="{FF2B5EF4-FFF2-40B4-BE49-F238E27FC236}">
                <a16:creationId xmlns:a16="http://schemas.microsoft.com/office/drawing/2014/main" id="{6B6B7F30-EF57-395E-D590-D640E3936A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692" t="21304" r="8515" b="33496"/>
          <a:stretch/>
        </p:blipFill>
        <p:spPr>
          <a:xfrm>
            <a:off x="819454" y="2275192"/>
            <a:ext cx="2977411" cy="2193094"/>
          </a:xfrm>
          <a:prstGeom prst="rect">
            <a:avLst/>
          </a:prstGeom>
        </p:spPr>
      </p:pic>
    </p:spTree>
    <p:extLst>
      <p:ext uri="{BB962C8B-B14F-4D97-AF65-F5344CB8AC3E}">
        <p14:creationId xmlns:p14="http://schemas.microsoft.com/office/powerpoint/2010/main" val="68562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800601" y="36368"/>
            <a:ext cx="7151914" cy="923330"/>
          </a:xfrm>
          <a:prstGeom prst="rect">
            <a:avLst/>
          </a:prstGeom>
          <a:noFill/>
        </p:spPr>
        <p:txBody>
          <a:bodyPr wrap="square" rtlCol="0">
            <a:spAutoFit/>
          </a:bodyPr>
          <a:lstStyle/>
          <a:p>
            <a:r>
              <a:rPr lang="en-US" b="1" dirty="0"/>
              <a:t>With the Foundation Aid Increase, the District will be able to assess and fund appropriate resources based on the needs of our students, including:</a:t>
            </a:r>
          </a:p>
        </p:txBody>
      </p:sp>
      <p:sp>
        <p:nvSpPr>
          <p:cNvPr id="3" name="Rectangle 2"/>
          <p:cNvSpPr/>
          <p:nvPr/>
        </p:nvSpPr>
        <p:spPr>
          <a:xfrm>
            <a:off x="4800600" y="960669"/>
            <a:ext cx="7151914" cy="1077218"/>
          </a:xfrm>
          <a:prstGeom prst="rect">
            <a:avLst/>
          </a:prstGeom>
        </p:spPr>
        <p:txBody>
          <a:bodyPr wrap="square">
            <a:spAutoFit/>
          </a:bodyPr>
          <a:lstStyle/>
          <a:p>
            <a:r>
              <a:rPr lang="en-US" sz="1600" b="1" dirty="0"/>
              <a:t>1. Increasing graduation rates and eliminating achievement gap:</a:t>
            </a:r>
          </a:p>
          <a:p>
            <a:r>
              <a:rPr lang="en-US" sz="1600" dirty="0"/>
              <a:t>The District's goal is to increase student achievement by implementing a positive behavior intervention and supports to track and improve behavior. </a:t>
            </a:r>
            <a:r>
              <a:rPr lang="en-US" sz="1600" b="1" dirty="0"/>
              <a:t>(Total $20,000)</a:t>
            </a:r>
          </a:p>
        </p:txBody>
      </p:sp>
      <p:sp>
        <p:nvSpPr>
          <p:cNvPr id="4" name="TextBox 3"/>
          <p:cNvSpPr txBox="1"/>
          <p:nvPr/>
        </p:nvSpPr>
        <p:spPr>
          <a:xfrm>
            <a:off x="4800600" y="2127867"/>
            <a:ext cx="6978113" cy="830997"/>
          </a:xfrm>
          <a:prstGeom prst="rect">
            <a:avLst/>
          </a:prstGeom>
          <a:noFill/>
        </p:spPr>
        <p:txBody>
          <a:bodyPr wrap="square" rtlCol="0">
            <a:spAutoFit/>
          </a:bodyPr>
          <a:lstStyle/>
          <a:p>
            <a:r>
              <a:rPr lang="en-US" sz="1600" b="1" dirty="0"/>
              <a:t>2. Reducing class sizes:</a:t>
            </a:r>
          </a:p>
          <a:p>
            <a:r>
              <a:rPr lang="en-US" sz="1600" dirty="0"/>
              <a:t>The District's goal is to continue to keep low class sizes in our primary elementary grades. </a:t>
            </a:r>
            <a:r>
              <a:rPr lang="en-US" sz="1600" b="1" dirty="0"/>
              <a:t>(Total $100,000)</a:t>
            </a:r>
          </a:p>
        </p:txBody>
      </p:sp>
      <p:sp>
        <p:nvSpPr>
          <p:cNvPr id="5" name="Rectangle 4"/>
          <p:cNvSpPr/>
          <p:nvPr/>
        </p:nvSpPr>
        <p:spPr>
          <a:xfrm>
            <a:off x="4800600" y="3066104"/>
            <a:ext cx="7391400" cy="584775"/>
          </a:xfrm>
          <a:prstGeom prst="rect">
            <a:avLst/>
          </a:prstGeom>
        </p:spPr>
        <p:txBody>
          <a:bodyPr wrap="square">
            <a:spAutoFit/>
          </a:bodyPr>
          <a:lstStyle/>
          <a:p>
            <a:r>
              <a:rPr lang="en-US" sz="1600" b="1" dirty="0"/>
              <a:t>3. Providing supports for students who are not meeting, or at risk of not meeting, state learning standards in core academic subject areas:</a:t>
            </a:r>
          </a:p>
        </p:txBody>
      </p:sp>
      <p:sp>
        <p:nvSpPr>
          <p:cNvPr id="6" name="Rectangle 5"/>
          <p:cNvSpPr/>
          <p:nvPr/>
        </p:nvSpPr>
        <p:spPr>
          <a:xfrm>
            <a:off x="4800600" y="3719118"/>
            <a:ext cx="7151914" cy="2554545"/>
          </a:xfrm>
          <a:prstGeom prst="rect">
            <a:avLst/>
          </a:prstGeom>
        </p:spPr>
        <p:txBody>
          <a:bodyPr wrap="square">
            <a:spAutoFit/>
          </a:bodyPr>
          <a:lstStyle/>
          <a:p>
            <a:r>
              <a:rPr lang="en-US" sz="1600" dirty="0"/>
              <a:t>The District's goal is to support students who are at risk and/or not meeting state learning standards. In order to support this, we have migrated to a new K-5 science program and investigation kits and a new phonics programs K-2. In addition, we provide additional academic supports for elementary and middle school students through two teachers (one at the elementary level; one at the secondary level).  We also expanded all classroom libraries K-12 to ensure appropriate leveled student choice books.  The district also finds it necessary to have services by two curriculum associates to vertically align and identify gaps in curriculum and performance in order to provide necessary supports and services.</a:t>
            </a:r>
            <a:r>
              <a:rPr lang="en-US" sz="1600" b="1" dirty="0"/>
              <a:t> (Total $996,686)</a:t>
            </a:r>
          </a:p>
        </p:txBody>
      </p:sp>
      <p:sp>
        <p:nvSpPr>
          <p:cNvPr id="7" name="TextBox 6"/>
          <p:cNvSpPr txBox="1"/>
          <p:nvPr/>
        </p:nvSpPr>
        <p:spPr>
          <a:xfrm>
            <a:off x="239486" y="116250"/>
            <a:ext cx="4270903" cy="1323439"/>
          </a:xfrm>
          <a:prstGeom prst="rect">
            <a:avLst/>
          </a:prstGeom>
          <a:noFill/>
        </p:spPr>
        <p:txBody>
          <a:bodyPr wrap="square" rtlCol="0">
            <a:spAutoFit/>
          </a:bodyPr>
          <a:lstStyle/>
          <a:p>
            <a:pPr algn="ctr"/>
            <a:r>
              <a:rPr lang="en-US" sz="2000" b="1" dirty="0"/>
              <a:t>HOW WILL THE</a:t>
            </a:r>
          </a:p>
          <a:p>
            <a:pPr algn="ctr"/>
            <a:r>
              <a:rPr lang="en-US" sz="2000" b="1" dirty="0"/>
              <a:t>PLAINEDGE SCHOOL DISTRICT UTILIZE THE FOUNDATION AID INCREASE IN 2023-24?</a:t>
            </a:r>
          </a:p>
        </p:txBody>
      </p:sp>
      <p:sp>
        <p:nvSpPr>
          <p:cNvPr id="8" name="TextBox 7"/>
          <p:cNvSpPr txBox="1"/>
          <p:nvPr/>
        </p:nvSpPr>
        <p:spPr>
          <a:xfrm>
            <a:off x="170483" y="1909649"/>
            <a:ext cx="4630118" cy="1200329"/>
          </a:xfrm>
          <a:prstGeom prst="rect">
            <a:avLst/>
          </a:prstGeom>
          <a:noFill/>
        </p:spPr>
        <p:txBody>
          <a:bodyPr wrap="square" rtlCol="0">
            <a:spAutoFit/>
          </a:bodyPr>
          <a:lstStyle/>
          <a:p>
            <a:r>
              <a:rPr lang="en-US" b="1" dirty="0"/>
              <a:t>The </a:t>
            </a:r>
            <a:r>
              <a:rPr lang="en-US" b="1" dirty="0" err="1"/>
              <a:t>Plainedge</a:t>
            </a:r>
            <a:r>
              <a:rPr lang="en-US" b="1" dirty="0"/>
              <a:t> Union Free School District received a 23.8% or $3,233,147 increase in Foundation Aid for the 2023-24 school year.</a:t>
            </a:r>
          </a:p>
        </p:txBody>
      </p:sp>
      <p:pic>
        <p:nvPicPr>
          <p:cNvPr id="10" name="Picture 9" descr="A red dotted line on a white background&#10;&#10;Description automatically generated with low confidence">
            <a:extLst>
              <a:ext uri="{FF2B5EF4-FFF2-40B4-BE49-F238E27FC236}">
                <a16:creationId xmlns:a16="http://schemas.microsoft.com/office/drawing/2014/main" id="{9C0B5B57-C3CD-FB0D-D674-DD4F3CF89A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780" t="41390" r="34896" b="54978"/>
          <a:stretch/>
        </p:blipFill>
        <p:spPr>
          <a:xfrm>
            <a:off x="170483" y="1474857"/>
            <a:ext cx="1765300" cy="249107"/>
          </a:xfrm>
          <a:prstGeom prst="rect">
            <a:avLst/>
          </a:prstGeom>
        </p:spPr>
      </p:pic>
      <p:pic>
        <p:nvPicPr>
          <p:cNvPr id="11" name="Picture 10" descr="A red dotted line on a white background&#10;&#10;Description automatically generated with low confidence">
            <a:extLst>
              <a:ext uri="{FF2B5EF4-FFF2-40B4-BE49-F238E27FC236}">
                <a16:creationId xmlns:a16="http://schemas.microsoft.com/office/drawing/2014/main" id="{85FB4BE2-E82C-0B0E-9FCB-654E6F8B91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768" t="41390" r="31539" b="54978"/>
          <a:stretch/>
        </p:blipFill>
        <p:spPr>
          <a:xfrm>
            <a:off x="1948962" y="1474856"/>
            <a:ext cx="1731856" cy="249107"/>
          </a:xfrm>
          <a:prstGeom prst="rect">
            <a:avLst/>
          </a:prstGeom>
        </p:spPr>
      </p:pic>
      <p:pic>
        <p:nvPicPr>
          <p:cNvPr id="12" name="Picture 11" descr="A red dotted line on a white background&#10;&#10;Description automatically generated with low confidence">
            <a:extLst>
              <a:ext uri="{FF2B5EF4-FFF2-40B4-BE49-F238E27FC236}">
                <a16:creationId xmlns:a16="http://schemas.microsoft.com/office/drawing/2014/main" id="{073131B8-D537-F646-F492-60F9BE2C96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869" t="42834" r="46775" b="55382"/>
          <a:stretch/>
        </p:blipFill>
        <p:spPr>
          <a:xfrm>
            <a:off x="3521965" y="1573684"/>
            <a:ext cx="919421" cy="122349"/>
          </a:xfrm>
          <a:prstGeom prst="rect">
            <a:avLst/>
          </a:prstGeom>
        </p:spPr>
      </p:pic>
      <p:sp>
        <p:nvSpPr>
          <p:cNvPr id="15" name="Rectangle 14">
            <a:extLst>
              <a:ext uri="{FF2B5EF4-FFF2-40B4-BE49-F238E27FC236}">
                <a16:creationId xmlns:a16="http://schemas.microsoft.com/office/drawing/2014/main" id="{D8914B0E-BD80-BE36-F6A6-63B8D4DE67AF}"/>
              </a:ext>
            </a:extLst>
          </p:cNvPr>
          <p:cNvSpPr/>
          <p:nvPr/>
        </p:nvSpPr>
        <p:spPr>
          <a:xfrm>
            <a:off x="0" y="6273663"/>
            <a:ext cx="12192000" cy="5858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Plainedge UFSD</a:t>
            </a:r>
          </a:p>
        </p:txBody>
      </p:sp>
      <p:pic>
        <p:nvPicPr>
          <p:cNvPr id="16" name="Picture 15" descr="A picture containing carmine, logo, text, symbol&#10;&#10;Description automatically generated">
            <a:extLst>
              <a:ext uri="{FF2B5EF4-FFF2-40B4-BE49-F238E27FC236}">
                <a16:creationId xmlns:a16="http://schemas.microsoft.com/office/drawing/2014/main" id="{52E754A5-CA96-B1AA-5BCE-6ED1AD5AF8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1035" y="6207113"/>
            <a:ext cx="770965" cy="770965"/>
          </a:xfrm>
          <a:prstGeom prst="rect">
            <a:avLst/>
          </a:prstGeom>
        </p:spPr>
      </p:pic>
      <p:pic>
        <p:nvPicPr>
          <p:cNvPr id="28" name="Picture 27" descr="A picture containing outdoor, plant, sky, land vehicle&#10;&#10;Description automatically generated">
            <a:extLst>
              <a:ext uri="{FF2B5EF4-FFF2-40B4-BE49-F238E27FC236}">
                <a16:creationId xmlns:a16="http://schemas.microsoft.com/office/drawing/2014/main" id="{490086D3-0466-C1C9-DFCC-30955A6DF65D}"/>
              </a:ext>
            </a:extLst>
          </p:cNvPr>
          <p:cNvPicPr>
            <a:picLocks noChangeAspect="1"/>
          </p:cNvPicPr>
          <p:nvPr/>
        </p:nvPicPr>
        <p:blipFill rotWithShape="1">
          <a:blip r:embed="rId5">
            <a:extLst>
              <a:ext uri="{28A0092B-C50C-407E-A947-70E740481C1C}">
                <a14:useLocalDpi xmlns:a14="http://schemas.microsoft.com/office/drawing/2010/main" val="0"/>
              </a:ext>
            </a:extLst>
          </a:blip>
          <a:srcRect b="7269"/>
          <a:stretch/>
        </p:blipFill>
        <p:spPr>
          <a:xfrm>
            <a:off x="407145" y="3295664"/>
            <a:ext cx="4172294" cy="2554544"/>
          </a:xfrm>
          <a:prstGeom prst="rect">
            <a:avLst/>
          </a:prstGeom>
        </p:spPr>
      </p:pic>
    </p:spTree>
    <p:extLst>
      <p:ext uri="{BB962C8B-B14F-4D97-AF65-F5344CB8AC3E}">
        <p14:creationId xmlns:p14="http://schemas.microsoft.com/office/powerpoint/2010/main" val="183321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73509" y="344012"/>
            <a:ext cx="10290875" cy="1754326"/>
          </a:xfrm>
          <a:prstGeom prst="rect">
            <a:avLst/>
          </a:prstGeom>
        </p:spPr>
        <p:txBody>
          <a:bodyPr wrap="square">
            <a:spAutoFit/>
          </a:bodyPr>
          <a:lstStyle/>
          <a:p>
            <a:r>
              <a:rPr lang="en-US" b="1" dirty="0"/>
              <a:t>4. Addressing student social-emotional health:</a:t>
            </a:r>
          </a:p>
          <a:p>
            <a:r>
              <a:rPr lang="en-US" dirty="0"/>
              <a:t>As a result of the pandemic, the number of students and staff needing additional social emotional support increased in our schools. In order to address this situation, the goal of the District is to address the needs of the students with additional PPS staffing including guidance counselors, social workers, and deans. We also partner with Northwell Health Mental Health Services to meet the needs of our students, staff, and families. </a:t>
            </a:r>
            <a:r>
              <a:rPr lang="en-US" b="1" dirty="0"/>
              <a:t>(Total $335,422)</a:t>
            </a:r>
          </a:p>
        </p:txBody>
      </p:sp>
      <p:sp>
        <p:nvSpPr>
          <p:cNvPr id="4" name="TextBox 3"/>
          <p:cNvSpPr txBox="1"/>
          <p:nvPr/>
        </p:nvSpPr>
        <p:spPr>
          <a:xfrm>
            <a:off x="373509" y="2174339"/>
            <a:ext cx="10399364" cy="2585323"/>
          </a:xfrm>
          <a:prstGeom prst="rect">
            <a:avLst/>
          </a:prstGeom>
          <a:noFill/>
        </p:spPr>
        <p:txBody>
          <a:bodyPr wrap="square" rtlCol="0">
            <a:spAutoFit/>
          </a:bodyPr>
          <a:lstStyle/>
          <a:p>
            <a:r>
              <a:rPr lang="en-US" b="1" dirty="0"/>
              <a:t>5. Providing adequate resources to English language learners, students with disabilities, and students experiencing homelessness:</a:t>
            </a:r>
          </a:p>
          <a:p>
            <a:r>
              <a:rPr lang="en-US" dirty="0"/>
              <a:t>In order to provide the resources to students with disabilities, the District will be adding additional special classes. There is a need of an additional 9:1:2 and a 12:1:3 class, which requires the hiring of two special education teachers and five teaching assistants.  Due to these new additions, the required services increased as well; therefore, we need a new speech therapist, the continuation of two school psychologists, and a company with three onsite continuing education counselors for Life Skills students to transition from school to the real world.  The District also needs to purchase educational software to differentiate students' needs. </a:t>
            </a:r>
            <a:r>
              <a:rPr lang="en-US" b="1" dirty="0"/>
              <a:t>(Total $1,290,558)</a:t>
            </a:r>
          </a:p>
        </p:txBody>
      </p:sp>
      <p:sp>
        <p:nvSpPr>
          <p:cNvPr id="9" name="TextBox 8"/>
          <p:cNvSpPr txBox="1"/>
          <p:nvPr/>
        </p:nvSpPr>
        <p:spPr>
          <a:xfrm>
            <a:off x="373510" y="4791876"/>
            <a:ext cx="10290874" cy="1200329"/>
          </a:xfrm>
          <a:prstGeom prst="rect">
            <a:avLst/>
          </a:prstGeom>
          <a:noFill/>
        </p:spPr>
        <p:txBody>
          <a:bodyPr wrap="square" rtlCol="0">
            <a:spAutoFit/>
          </a:bodyPr>
          <a:lstStyle/>
          <a:p>
            <a:r>
              <a:rPr lang="en-US" b="1" dirty="0"/>
              <a:t>6. Other:</a:t>
            </a:r>
          </a:p>
          <a:p>
            <a:r>
              <a:rPr lang="en-US" dirty="0"/>
              <a:t>To support the Next Generation Learning Standards, the District will continue to provide enrichment opportunities in science, technology, research, engineering, art, and mathematics for all elementary and secondary students. </a:t>
            </a:r>
            <a:r>
              <a:rPr lang="en-US" b="1" dirty="0"/>
              <a:t>(Total $490,481)</a:t>
            </a:r>
          </a:p>
        </p:txBody>
      </p:sp>
      <p:pic>
        <p:nvPicPr>
          <p:cNvPr id="8" name="Picture 7" descr="A picture containing carmine, logo, text, symbol&#10;&#10;Description automatically generated">
            <a:extLst>
              <a:ext uri="{FF2B5EF4-FFF2-40B4-BE49-F238E27FC236}">
                <a16:creationId xmlns:a16="http://schemas.microsoft.com/office/drawing/2014/main" id="{3AC892BA-863C-FDD0-039D-24A4C7E299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1035" y="6207113"/>
            <a:ext cx="770965" cy="770965"/>
          </a:xfrm>
          <a:prstGeom prst="rect">
            <a:avLst/>
          </a:prstGeom>
        </p:spPr>
      </p:pic>
      <p:sp>
        <p:nvSpPr>
          <p:cNvPr id="10" name="Rectangle 9">
            <a:extLst>
              <a:ext uri="{FF2B5EF4-FFF2-40B4-BE49-F238E27FC236}">
                <a16:creationId xmlns:a16="http://schemas.microsoft.com/office/drawing/2014/main" id="{0F82BD88-DC0E-0CAD-1BC2-E79311D17209}"/>
              </a:ext>
            </a:extLst>
          </p:cNvPr>
          <p:cNvSpPr/>
          <p:nvPr/>
        </p:nvSpPr>
        <p:spPr>
          <a:xfrm>
            <a:off x="0" y="6273663"/>
            <a:ext cx="12192000" cy="5858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Plainedge UFSD</a:t>
            </a:r>
          </a:p>
        </p:txBody>
      </p:sp>
      <p:pic>
        <p:nvPicPr>
          <p:cNvPr id="11" name="Picture 10" descr="A picture containing carmine, logo, text, symbol&#10;&#10;Description automatically generated">
            <a:extLst>
              <a:ext uri="{FF2B5EF4-FFF2-40B4-BE49-F238E27FC236}">
                <a16:creationId xmlns:a16="http://schemas.microsoft.com/office/drawing/2014/main" id="{3461871D-B0E1-8601-C444-103DF92BF8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70235" y="6196953"/>
            <a:ext cx="770965" cy="770965"/>
          </a:xfrm>
          <a:prstGeom prst="rect">
            <a:avLst/>
          </a:prstGeom>
        </p:spPr>
      </p:pic>
    </p:spTree>
    <p:extLst>
      <p:ext uri="{BB962C8B-B14F-4D97-AF65-F5344CB8AC3E}">
        <p14:creationId xmlns:p14="http://schemas.microsoft.com/office/powerpoint/2010/main" val="66694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 name="Picture 2" descr="A picture containing carmine, logo, text, symbol&#10;&#10;Description automatically generated">
            <a:extLst>
              <a:ext uri="{FF2B5EF4-FFF2-40B4-BE49-F238E27FC236}">
                <a16:creationId xmlns:a16="http://schemas.microsoft.com/office/drawing/2014/main" id="{71638E2A-1F62-2CC3-2183-5E6DA123CF55}"/>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9091" t="22534" b="26330"/>
          <a:stretch/>
        </p:blipFill>
        <p:spPr>
          <a:xfrm>
            <a:off x="1" y="10"/>
            <a:ext cx="12191999" cy="6857990"/>
          </a:xfrm>
          <a:prstGeom prst="rect">
            <a:avLst/>
          </a:prstGeom>
        </p:spPr>
      </p:pic>
      <p:sp>
        <p:nvSpPr>
          <p:cNvPr id="20" name="Isosceles Triangle 19">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Parallelogram 21">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791450" y="1678665"/>
            <a:ext cx="4967456" cy="2369131"/>
          </a:xfrm>
        </p:spPr>
        <p:txBody>
          <a:bodyPr vert="horz" lIns="91440" tIns="45720" rIns="91440" bIns="45720" rtlCol="0" anchor="b">
            <a:normAutofit/>
          </a:bodyPr>
          <a:lstStyle/>
          <a:p>
            <a:pPr algn="r"/>
            <a:r>
              <a:rPr lang="en-US" sz="6600" dirty="0">
                <a:latin typeface="+mn-lt"/>
              </a:rPr>
              <a:t>QUESTIONS?</a:t>
            </a:r>
          </a:p>
        </p:txBody>
      </p:sp>
      <p:sp>
        <p:nvSpPr>
          <p:cNvPr id="34"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0696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Custom 27">
      <a:dk1>
        <a:srgbClr val="9B1F0B"/>
      </a:dk1>
      <a:lt1>
        <a:sysClr val="window" lastClr="FFFFFF"/>
      </a:lt1>
      <a:dk2>
        <a:srgbClr val="FF0000"/>
      </a:dk2>
      <a:lt2>
        <a:srgbClr val="EBEBEB"/>
      </a:lt2>
      <a:accent1>
        <a:srgbClr val="9B1F0B"/>
      </a:accent1>
      <a:accent2>
        <a:srgbClr val="EBEBEB"/>
      </a:accent2>
      <a:accent3>
        <a:srgbClr val="FF6566"/>
      </a:accent3>
      <a:accent4>
        <a:srgbClr val="FF0B0D"/>
      </a:accent4>
      <a:accent5>
        <a:srgbClr val="932313"/>
      </a:accent5>
      <a:accent6>
        <a:srgbClr val="CF2A0F"/>
      </a:accent6>
      <a:hlink>
        <a:srgbClr val="EBEBEB"/>
      </a:hlink>
      <a:folHlink>
        <a:srgbClr val="B0B0B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7063</TotalTime>
  <Words>567</Words>
  <Application>Microsoft Macintosh PowerPoint</Application>
  <PresentationFormat>Widescreen</PresentationFormat>
  <Paragraphs>23</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Trebuchet MS</vt:lpstr>
      <vt:lpstr>Wingdings 3</vt:lpstr>
      <vt:lpstr>Facet</vt:lpstr>
      <vt:lpstr>PowerPoint Presentation</vt:lpstr>
      <vt:lpstr>PowerPoint Presentation</vt:lpstr>
      <vt:lpstr>PowerPoint Presentation</vt:lpstr>
      <vt:lpstr>QUESTIONS?</vt:lpstr>
    </vt:vector>
  </TitlesOfParts>
  <Company>Plainedge 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Peralta, Odette</dc:creator>
  <cp:lastModifiedBy>Graf, Shannon</cp:lastModifiedBy>
  <cp:revision>40</cp:revision>
  <dcterms:created xsi:type="dcterms:W3CDTF">2021-03-04T15:39:01Z</dcterms:created>
  <dcterms:modified xsi:type="dcterms:W3CDTF">2023-06-15T19:38:51Z</dcterms:modified>
</cp:coreProperties>
</file>